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6"/>
  </p:notesMasterIdLst>
  <p:handoutMasterIdLst>
    <p:handoutMasterId r:id="rId27"/>
  </p:handoutMasterIdLst>
  <p:sldIdLst>
    <p:sldId id="300" r:id="rId2"/>
    <p:sldId id="332" r:id="rId3"/>
    <p:sldId id="338" r:id="rId4"/>
    <p:sldId id="292" r:id="rId5"/>
    <p:sldId id="314" r:id="rId6"/>
    <p:sldId id="334" r:id="rId7"/>
    <p:sldId id="333" r:id="rId8"/>
    <p:sldId id="337" r:id="rId9"/>
    <p:sldId id="341" r:id="rId10"/>
    <p:sldId id="340" r:id="rId11"/>
    <p:sldId id="342" r:id="rId12"/>
    <p:sldId id="335" r:id="rId13"/>
    <p:sldId id="339" r:id="rId14"/>
    <p:sldId id="336" r:id="rId15"/>
    <p:sldId id="344" r:id="rId16"/>
    <p:sldId id="346" r:id="rId17"/>
    <p:sldId id="351" r:id="rId18"/>
    <p:sldId id="345" r:id="rId19"/>
    <p:sldId id="347" r:id="rId20"/>
    <p:sldId id="348" r:id="rId21"/>
    <p:sldId id="349" r:id="rId22"/>
    <p:sldId id="331" r:id="rId23"/>
    <p:sldId id="350" r:id="rId24"/>
    <p:sldId id="318" r:id="rId25"/>
  </p:sldIdLst>
  <p:sldSz cx="12192000" cy="6858000"/>
  <p:notesSz cx="6858000" cy="9144000"/>
  <p:embeddedFontLst>
    <p:embeddedFont>
      <p:font typeface="Century Gothic" panose="020B0502020202020204" pitchFamily="34" charset="0"/>
      <p:regular r:id="rId28"/>
      <p:bold r:id="rId29"/>
      <p:italic r:id="rId30"/>
      <p:boldItalic r:id="rId31"/>
    </p:embeddedFont>
    <p:embeddedFont>
      <p:font typeface="Comic Sans MS" panose="030F0902030302020204" pitchFamily="66" charset="0"/>
      <p:regular r:id="rId32"/>
    </p:embeddedFont>
    <p:embeddedFont>
      <p:font typeface="Khula" panose="02000000000000000000" pitchFamily="2" charset="0"/>
      <p:regular r:id="rId33"/>
      <p:bold r:id="rId34"/>
    </p:embeddedFont>
    <p:embeddedFont>
      <p:font typeface="Khula SemiBold" panose="02000000000000000000" pitchFamily="2" charset="0"/>
      <p:regular r:id="rId35"/>
      <p:bold r:id="rId36"/>
    </p:embeddedFont>
    <p:embeddedFont>
      <p:font typeface="Lora" pitchFamily="2" charset="77"/>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Poppins" pitchFamily="2" charset="77"/>
      <p:regular r:id="rId45"/>
      <p:bold r:id="rId46"/>
      <p:italic r:id="rId47"/>
      <p:boldItalic r:id="rId48"/>
    </p:embeddedFont>
    <p:embeddedFont>
      <p:font typeface="Poppins Medium" panose="020B0604020202020204" pitchFamily="34" charset="0"/>
      <p:regular r:id="rId49"/>
      <p:italic r:id="rId50"/>
    </p:embeddedFont>
    <p:embeddedFont>
      <p:font typeface="Poppins SemiBold" panose="020B0604020202020204" pitchFamily="34" charset="0"/>
      <p:regular r:id="rId51"/>
      <p:bold r:id="rId52"/>
      <p:italic r:id="rId53"/>
      <p:boldItalic r:id="rId54"/>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41"/>
    <p:restoredTop sz="82167"/>
  </p:normalViewPr>
  <p:slideViewPr>
    <p:cSldViewPr snapToGrid="0">
      <p:cViewPr>
        <p:scale>
          <a:sx n="126" d="100"/>
          <a:sy n="126" d="100"/>
        </p:scale>
        <p:origin x="1808"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7/17/24</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7/17/24</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packed with methods, techniques, and approach to building a fully integrated Demo Playground (platform and apps)</a:t>
            </a:r>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where they are at.</a:t>
            </a:r>
          </a:p>
          <a:p>
            <a:endParaRPr lang="en-US" dirty="0"/>
          </a:p>
          <a:p>
            <a:r>
              <a:rPr lang="en-US" dirty="0"/>
              <a:t>User Story Mapping is great for building out your Backlog (Epics, Features, Stories, Tasks)</a:t>
            </a:r>
          </a:p>
          <a:p>
            <a:endParaRPr lang="en-US" dirty="0"/>
          </a:p>
          <a:p>
            <a:r>
              <a:rPr lang="en-US" dirty="0"/>
              <a:t>UML and Use Case Modeling can still be helpful in adding context</a:t>
            </a:r>
          </a:p>
          <a:p>
            <a:endParaRPr lang="en-US" dirty="0"/>
          </a:p>
          <a:p>
            <a:r>
              <a:rPr lang="en-US" dirty="0"/>
              <a:t>Event Modeling brings more semantic meaning to the story outlined in Event Modeling Blueprint</a:t>
            </a:r>
          </a:p>
          <a:p>
            <a:pPr marL="171450" indent="-171450">
              <a:buFontTx/>
              <a:buChar char="-"/>
            </a:pPr>
            <a:r>
              <a:rPr lang="en-US" dirty="0"/>
              <a:t>Structure and Rules</a:t>
            </a:r>
          </a:p>
          <a:p>
            <a:pPr marL="171450" indent="-171450">
              <a:buFontTx/>
              <a:buChar char="-"/>
            </a:pPr>
            <a:r>
              <a:rPr lang="en-US" dirty="0"/>
              <a:t>Processes, Rules, Policies</a:t>
            </a:r>
          </a:p>
          <a:p>
            <a:pPr marL="171450" indent="-171450">
              <a:buFontTx/>
              <a:buChar char="-"/>
            </a:pPr>
            <a:r>
              <a:rPr lang="en-US" dirty="0"/>
              <a:t>Design and Process Level Modeling (medium grained modeling)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01564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248175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FFFFF"/>
                </a:highlight>
                <a:latin typeface="Lora" panose="020F0502020204030204" pitchFamily="34" charset="0"/>
              </a:rPr>
              <a:t>Core subdomains are the secret sauce of your organization.</a:t>
            </a:r>
          </a:p>
          <a:p>
            <a:endParaRPr lang="en-US" b="0" i="0" dirty="0">
              <a:solidFill>
                <a:srgbClr val="404040"/>
              </a:solidFill>
              <a:effectLst/>
              <a:highlight>
                <a:srgbClr val="FFFFFF"/>
              </a:highlight>
              <a:latin typeface="Lora" panose="020F0502020204030204" pitchFamily="34" charset="0"/>
            </a:endParaRPr>
          </a:p>
          <a:p>
            <a:r>
              <a:rPr lang="en-US" b="0" i="0" dirty="0">
                <a:solidFill>
                  <a:srgbClr val="404040"/>
                </a:solidFill>
                <a:effectLst/>
                <a:highlight>
                  <a:srgbClr val="FFFFFF"/>
                </a:highlight>
                <a:latin typeface="Lora" pitchFamily="2" charset="77"/>
              </a:rPr>
              <a:t>Supporting subdomains do not offer any competitive edge for the company, but there are no existing off-the-shelf solutions. Therefore, a company must roll out its own implementation.</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Generic subdomains are those things that all companies do the same way. Those are considered “solved” problems.</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Bounded Context is the boundary for a model – could be 1-to-1 with subdomain, span multiple subdomains, OR a single subdomain can be modelled with multiple bounded contexts (as we have here)</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 The </a:t>
            </a:r>
            <a:r>
              <a:rPr lang="en-US" b="0" i="1" dirty="0">
                <a:solidFill>
                  <a:srgbClr val="404040"/>
                </a:solidFill>
                <a:effectLst/>
                <a:highlight>
                  <a:srgbClr val="FFFFFF"/>
                </a:highlight>
                <a:latin typeface="Lora" pitchFamily="2" charset="77"/>
              </a:rPr>
              <a:t>Snack Unlimited Order </a:t>
            </a:r>
            <a:r>
              <a:rPr lang="en-US" b="0" i="1" dirty="0" err="1">
                <a:solidFill>
                  <a:srgbClr val="404040"/>
                </a:solidFill>
                <a:effectLst/>
                <a:highlight>
                  <a:srgbClr val="FFFFFF"/>
                </a:highlight>
                <a:latin typeface="Lora" pitchFamily="2" charset="77"/>
              </a:rPr>
              <a:t>Mgmt</a:t>
            </a:r>
            <a:r>
              <a:rPr lang="en-US" b="0" i="1" dirty="0">
                <a:solidFill>
                  <a:srgbClr val="404040"/>
                </a:solidFill>
                <a:effectLst/>
                <a:highlight>
                  <a:srgbClr val="FFFFFF"/>
                </a:highlight>
                <a:latin typeface="Lora" pitchFamily="2" charset="77"/>
              </a:rPr>
              <a:t> </a:t>
            </a:r>
            <a:r>
              <a:rPr lang="en-US" b="0" i="0" dirty="0">
                <a:solidFill>
                  <a:srgbClr val="404040"/>
                </a:solidFill>
                <a:effectLst/>
                <a:highlight>
                  <a:srgbClr val="FFFFFF"/>
                </a:highlight>
                <a:latin typeface="Lora" pitchFamily="2" charset="77"/>
              </a:rPr>
              <a:t>subdomain could be considered a </a:t>
            </a:r>
            <a:r>
              <a:rPr lang="en-US" b="1" i="0" dirty="0">
                <a:solidFill>
                  <a:srgbClr val="404040"/>
                </a:solidFill>
                <a:effectLst/>
                <a:highlight>
                  <a:srgbClr val="FFFFFF"/>
                </a:highlight>
                <a:latin typeface="Lora" pitchFamily="2" charset="77"/>
              </a:rPr>
              <a:t>Supporting</a:t>
            </a:r>
            <a:r>
              <a:rPr lang="en-US" b="0" i="0" dirty="0">
                <a:solidFill>
                  <a:srgbClr val="404040"/>
                </a:solidFill>
                <a:effectLst/>
                <a:highlight>
                  <a:srgbClr val="FFFFFF"/>
                </a:highlight>
                <a:latin typeface="Lora" pitchFamily="2" charset="77"/>
              </a:rPr>
              <a:t> subdomain. However, since it is connecting </a:t>
            </a:r>
            <a:r>
              <a:rPr lang="en-US" b="0" i="1" dirty="0">
                <a:solidFill>
                  <a:srgbClr val="404040"/>
                </a:solidFill>
                <a:effectLst/>
                <a:highlight>
                  <a:srgbClr val="FFFFFF"/>
                </a:highlight>
                <a:latin typeface="Lora" pitchFamily="2" charset="77"/>
              </a:rPr>
              <a:t>snackers </a:t>
            </a:r>
            <a:r>
              <a:rPr lang="en-US" b="0" i="0" dirty="0">
                <a:solidFill>
                  <a:srgbClr val="404040"/>
                </a:solidFill>
                <a:effectLst/>
                <a:highlight>
                  <a:srgbClr val="FFFFFF"/>
                </a:highlight>
                <a:latin typeface="Lora" pitchFamily="2" charset="77"/>
              </a:rPr>
              <a:t>with the </a:t>
            </a:r>
            <a:r>
              <a:rPr lang="en-US" b="0" i="1" dirty="0">
                <a:solidFill>
                  <a:srgbClr val="404040"/>
                </a:solidFill>
                <a:effectLst/>
                <a:highlight>
                  <a:srgbClr val="FFFFFF"/>
                </a:highlight>
                <a:latin typeface="Lora" pitchFamily="2" charset="77"/>
              </a:rPr>
              <a:t>wizardry </a:t>
            </a:r>
            <a:r>
              <a:rPr lang="en-US" b="0" i="0" dirty="0">
                <a:solidFill>
                  <a:srgbClr val="404040"/>
                </a:solidFill>
                <a:effectLst/>
                <a:highlight>
                  <a:srgbClr val="FFFFFF"/>
                </a:highlight>
                <a:latin typeface="Lora" pitchFamily="2" charset="77"/>
              </a:rPr>
              <a:t>of instant snacks let’s consider it IMPORTANT.</a:t>
            </a:r>
            <a:endParaRPr lang="en-US" b="1" i="0" dirty="0">
              <a:solidFill>
                <a:srgbClr val="404040"/>
              </a:solidFill>
              <a:effectLst/>
              <a:highlight>
                <a:srgbClr val="FFFFFF"/>
              </a:highlight>
              <a:latin typeface="Lora" pitchFamily="2" charset="77"/>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07733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23910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1924864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16607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obsessive love of snacks as inspiration for my upcoming Tech Presentation / Course at work. It will lay out a fictitious (but relatable) problem and the journey into building the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Redpanda</a:t>
            </a:r>
            <a:r>
              <a:rPr lang="en-US" dirty="0"/>
              <a:t> is a streaming platform that is compatible with the Kafka protocol / APIs while eliminating the internal complexities of Kafka</a:t>
            </a:r>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11760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2804725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249469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198722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354335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360435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“cringe” because building software is NOT like building a house. “This guy does not know what he is talking about”.</a:t>
            </a:r>
          </a:p>
          <a:p>
            <a:endParaRPr lang="en-US" dirty="0"/>
          </a:p>
          <a:p>
            <a:r>
              <a:rPr lang="en-US" b="1" dirty="0"/>
              <a:t>I understand:</a:t>
            </a:r>
          </a:p>
          <a:p>
            <a:r>
              <a:rPr lang="en-US" dirty="0"/>
              <a:t>With software we can iterate on it, extend it, simplify it, complicate it. It is an evolving organism whose capabilities morph to meet continuously discovered requirements.</a:t>
            </a:r>
          </a:p>
          <a:p>
            <a:endParaRPr lang="en-US" dirty="0"/>
          </a:p>
          <a:p>
            <a:r>
              <a:rPr lang="en-US" b="1" dirty="0"/>
              <a:t>The point is:</a:t>
            </a:r>
          </a:p>
          <a:p>
            <a:r>
              <a:rPr lang="en-US" dirty="0"/>
              <a:t>Building is about the OUTCOME. Does the result meet expectations and is it fit for purpose? </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1097096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 Snacks = Happy Snacking Faces</a:t>
            </a:r>
          </a:p>
          <a:p>
            <a:r>
              <a:rPr lang="en-US" dirty="0"/>
              <a:t>Kids – Snacks = Sad Little Monsters</a:t>
            </a:r>
          </a:p>
          <a:p>
            <a:endParaRPr lang="en-US" dirty="0"/>
          </a:p>
          <a:p>
            <a:r>
              <a:rPr lang="en-US" dirty="0"/>
              <a:t>Sam is a Snack Wizard. He is not a Mind Reader or a GPS. He needs to know WHO wants WHAT and WHERE.</a:t>
            </a:r>
          </a:p>
          <a:p>
            <a:endParaRPr lang="en-US" dirty="0"/>
          </a:p>
          <a:p>
            <a:r>
              <a:rPr lang="en-US" dirty="0"/>
              <a:t>He also not a Software Wizard.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help Sam get children what they want, where they want it, by building </a:t>
            </a:r>
            <a:r>
              <a:rPr lang="en-US" b="1" dirty="0"/>
              <a:t>Sam’s Snacks Unlimited Online Store </a:t>
            </a:r>
            <a:r>
              <a:rPr lang="en-US" b="0" dirty="0"/>
              <a:t>where Sam can fulfill every child’s demand for snacks.</a:t>
            </a:r>
            <a:endParaRPr lang="en-US" b="1"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8207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598515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jpattonassociates.com/story-mapping/" TargetMode="External"/><Relationship Id="rId13" Type="http://schemas.openxmlformats.org/officeDocument/2006/relationships/hyperlink" Target="https://www.manning.com/books/kafka-streams-in-action-second-edition" TargetMode="External"/><Relationship Id="rId3" Type="http://schemas.openxmlformats.org/officeDocument/2006/relationships/hyperlink" Target="https://github.com/improving-minnesota/demo-ordermgmt-cqrs-cdc" TargetMode="External"/><Relationship Id="rId7" Type="http://schemas.openxmlformats.org/officeDocument/2006/relationships/hyperlink" Target="https://www.eventstorming.com/" TargetMode="External"/><Relationship Id="rId12" Type="http://schemas.openxmlformats.org/officeDocument/2006/relationships/hyperlink" Target="https://en.wikipedia.org/wiki/4%2B1_architectural_view_mode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eventmodeling.org/" TargetMode="External"/><Relationship Id="rId11" Type="http://schemas.openxmlformats.org/officeDocument/2006/relationships/hyperlink" Target="https://c4model.com/" TargetMode="External"/><Relationship Id="rId5" Type="http://schemas.openxmlformats.org/officeDocument/2006/relationships/hyperlink" Target="https://domainstorytelling.org/" TargetMode="External"/><Relationship Id="rId15" Type="http://schemas.openxmlformats.org/officeDocument/2006/relationships/hyperlink" Target="https://spring.io/projects/spring-modulith" TargetMode="External"/><Relationship Id="rId10" Type="http://schemas.openxmlformats.org/officeDocument/2006/relationships/hyperlink" Target="https://learning.oreilly.com/library/view/learning-domain-driven-design/9781098100124/" TargetMode="External"/><Relationship Id="rId4" Type="http://schemas.openxmlformats.org/officeDocument/2006/relationships/hyperlink" Target="https://debezium.io/blog/2023/02/04/ddd-aggregates-via-cdc-cqrs-pipeline-using-kafka-and-debezium/" TargetMode="External"/><Relationship Id="rId9" Type="http://schemas.openxmlformats.org/officeDocument/2006/relationships/hyperlink" Target="https://www.amazon.com/Use-Case-Modeling-Kurt-Bittner/dp/0201709139" TargetMode="External"/><Relationship Id="rId14" Type="http://schemas.openxmlformats.org/officeDocument/2006/relationships/hyperlink" Target="https://learning.oreilly.com/library/view/mastering-kafka-streams/978149206248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Improving U – A Solution Delivery Journey</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Building DDD Aggregates </a:t>
            </a:r>
            <a:r>
              <a:rPr lang="en-US" dirty="0"/>
              <a:t>with CQRS using CDC &amp; Kafka</a:t>
            </a:r>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10037276" y="240493"/>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9768332" y="2025927"/>
            <a:ext cx="2316660" cy="369332"/>
          </a:xfrm>
          <a:prstGeom prst="rect">
            <a:avLst/>
          </a:prstGeom>
          <a:noFill/>
        </p:spPr>
        <p:txBody>
          <a:bodyPr wrap="none" rtlCol="0">
            <a:spAutoFit/>
          </a:bodyPr>
          <a:lstStyle/>
          <a:p>
            <a:r>
              <a:rPr lang="en-US" dirty="0"/>
              <a:t>Check it out on GitHub</a:t>
            </a:r>
          </a:p>
        </p:txBody>
      </p:sp>
    </p:spTree>
    <p:extLst>
      <p:ext uri="{BB962C8B-B14F-4D97-AF65-F5344CB8AC3E}">
        <p14:creationId xmlns:p14="http://schemas.microsoft.com/office/powerpoint/2010/main" val="42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26" name="Picture 2">
            <a:extLst>
              <a:ext uri="{FF2B5EF4-FFF2-40B4-BE49-F238E27FC236}">
                <a16:creationId xmlns:a16="http://schemas.microsoft.com/office/drawing/2014/main" id="{742C8AC8-8C12-9171-BE8B-CE3A19B8E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599" y="595106"/>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759ED2-08D7-2058-CCB6-D6304C43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14"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6C15D8-5B46-2618-B379-B7C921D2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0429"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D20C6-51D4-58C8-CE64-064723AA3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852" y="95623"/>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2E5617-9A80-AFAB-DC20-94B855251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4002" y="90614"/>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E20B34-9C64-099F-E1D8-E6ACDB02EF84}"/>
              </a:ext>
            </a:extLst>
          </p:cNvPr>
          <p:cNvPicPr>
            <a:picLocks noChangeAspect="1"/>
          </p:cNvPicPr>
          <p:nvPr/>
        </p:nvPicPr>
        <p:blipFill>
          <a:blip r:embed="rId8"/>
          <a:stretch>
            <a:fillRect/>
          </a:stretch>
        </p:blipFill>
        <p:spPr>
          <a:xfrm>
            <a:off x="9116565" y="147367"/>
            <a:ext cx="1118939" cy="1106175"/>
          </a:xfrm>
          <a:prstGeom prst="rect">
            <a:avLst/>
          </a:prstGeom>
        </p:spPr>
      </p:pic>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“Elaborate the Story” - Other Methods</a:t>
            </a:r>
            <a:endParaRPr lang="en-US" dirty="0"/>
          </a:p>
        </p:txBody>
      </p:sp>
      <p:pic>
        <p:nvPicPr>
          <p:cNvPr id="4" name="Picture 3">
            <a:extLst>
              <a:ext uri="{FF2B5EF4-FFF2-40B4-BE49-F238E27FC236}">
                <a16:creationId xmlns:a16="http://schemas.microsoft.com/office/drawing/2014/main" id="{9366BEA0-E900-E8A9-F68E-0A273E30BCFF}"/>
              </a:ext>
            </a:extLst>
          </p:cNvPr>
          <p:cNvPicPr>
            <a:picLocks noChangeAspect="1"/>
          </p:cNvPicPr>
          <p:nvPr/>
        </p:nvPicPr>
        <p:blipFill>
          <a:blip r:embed="rId3"/>
          <a:stretch>
            <a:fillRect/>
          </a:stretch>
        </p:blipFill>
        <p:spPr>
          <a:xfrm>
            <a:off x="9118104" y="2458430"/>
            <a:ext cx="2320025" cy="2293561"/>
          </a:xfrm>
          <a:prstGeom prst="rect">
            <a:avLst/>
          </a:prstGeom>
        </p:spPr>
      </p:pic>
      <p:sp>
        <p:nvSpPr>
          <p:cNvPr id="5" name="TextBox 4">
            <a:extLst>
              <a:ext uri="{FF2B5EF4-FFF2-40B4-BE49-F238E27FC236}">
                <a16:creationId xmlns:a16="http://schemas.microsoft.com/office/drawing/2014/main" id="{28153CEA-559B-514B-0F6F-32B376BA8479}"/>
              </a:ext>
            </a:extLst>
          </p:cNvPr>
          <p:cNvSpPr txBox="1"/>
          <p:nvPr/>
        </p:nvSpPr>
        <p:spPr>
          <a:xfrm>
            <a:off x="8735868" y="5005684"/>
            <a:ext cx="3084498" cy="646331"/>
          </a:xfrm>
          <a:prstGeom prst="rect">
            <a:avLst/>
          </a:prstGeom>
          <a:noFill/>
        </p:spPr>
        <p:txBody>
          <a:bodyPr wrap="none" rtlCol="0">
            <a:spAutoFit/>
          </a:bodyPr>
          <a:lstStyle/>
          <a:p>
            <a:pPr algn="ctr"/>
            <a:r>
              <a:rPr lang="en-US" dirty="0">
                <a:latin typeface="Comic Sans MS" panose="030F0902030302020204" pitchFamily="66" charset="0"/>
              </a:rPr>
              <a:t>Event Storming</a:t>
            </a:r>
          </a:p>
          <a:p>
            <a:pPr algn="ctr"/>
            <a:r>
              <a:rPr lang="en-US" dirty="0">
                <a:latin typeface="Comic Sans MS" panose="030F0902030302020204" pitchFamily="66" charset="0"/>
              </a:rPr>
              <a:t>“next level” event modeling</a:t>
            </a:r>
          </a:p>
        </p:txBody>
      </p:sp>
      <p:pic>
        <p:nvPicPr>
          <p:cNvPr id="6" name="Picture 5">
            <a:extLst>
              <a:ext uri="{FF2B5EF4-FFF2-40B4-BE49-F238E27FC236}">
                <a16:creationId xmlns:a16="http://schemas.microsoft.com/office/drawing/2014/main" id="{C0014668-36B7-3A9E-2F99-2CBFB0F77A80}"/>
              </a:ext>
            </a:extLst>
          </p:cNvPr>
          <p:cNvPicPr>
            <a:picLocks noChangeAspect="1"/>
          </p:cNvPicPr>
          <p:nvPr/>
        </p:nvPicPr>
        <p:blipFill>
          <a:blip r:embed="rId4"/>
          <a:stretch>
            <a:fillRect/>
          </a:stretch>
        </p:blipFill>
        <p:spPr>
          <a:xfrm>
            <a:off x="9118103" y="1036070"/>
            <a:ext cx="2320025" cy="1203787"/>
          </a:xfrm>
          <a:prstGeom prst="rect">
            <a:avLst/>
          </a:prstGeom>
        </p:spPr>
      </p:pic>
      <p:pic>
        <p:nvPicPr>
          <p:cNvPr id="7" name="Picture 6">
            <a:extLst>
              <a:ext uri="{FF2B5EF4-FFF2-40B4-BE49-F238E27FC236}">
                <a16:creationId xmlns:a16="http://schemas.microsoft.com/office/drawing/2014/main" id="{3D5FAC9B-A132-7E17-A5FF-99BC433B0D6B}"/>
              </a:ext>
            </a:extLst>
          </p:cNvPr>
          <p:cNvPicPr>
            <a:picLocks noChangeAspect="1"/>
          </p:cNvPicPr>
          <p:nvPr/>
        </p:nvPicPr>
        <p:blipFill>
          <a:blip r:embed="rId5"/>
          <a:stretch>
            <a:fillRect/>
          </a:stretch>
        </p:blipFill>
        <p:spPr>
          <a:xfrm>
            <a:off x="588917" y="2458430"/>
            <a:ext cx="2320024" cy="2293859"/>
          </a:xfrm>
          <a:prstGeom prst="rect">
            <a:avLst/>
          </a:prstGeom>
        </p:spPr>
      </p:pic>
      <p:sp>
        <p:nvSpPr>
          <p:cNvPr id="8" name="TextBox 7">
            <a:extLst>
              <a:ext uri="{FF2B5EF4-FFF2-40B4-BE49-F238E27FC236}">
                <a16:creationId xmlns:a16="http://schemas.microsoft.com/office/drawing/2014/main" id="{97DE98D0-961B-00DD-D43A-1CCD8AB8DF41}"/>
              </a:ext>
            </a:extLst>
          </p:cNvPr>
          <p:cNvSpPr txBox="1"/>
          <p:nvPr/>
        </p:nvSpPr>
        <p:spPr>
          <a:xfrm>
            <a:off x="598458" y="5144184"/>
            <a:ext cx="2339103" cy="369332"/>
          </a:xfrm>
          <a:prstGeom prst="rect">
            <a:avLst/>
          </a:prstGeom>
          <a:noFill/>
        </p:spPr>
        <p:txBody>
          <a:bodyPr wrap="none" rtlCol="0">
            <a:spAutoFit/>
          </a:bodyPr>
          <a:lstStyle/>
          <a:p>
            <a:pPr algn="ctr"/>
            <a:r>
              <a:rPr lang="en-US" dirty="0">
                <a:latin typeface="Comic Sans MS" panose="030F0902030302020204" pitchFamily="66" charset="0"/>
              </a:rPr>
              <a:t>User Story Mapping</a:t>
            </a:r>
          </a:p>
        </p:txBody>
      </p:sp>
      <p:pic>
        <p:nvPicPr>
          <p:cNvPr id="9" name="Picture 8">
            <a:extLst>
              <a:ext uri="{FF2B5EF4-FFF2-40B4-BE49-F238E27FC236}">
                <a16:creationId xmlns:a16="http://schemas.microsoft.com/office/drawing/2014/main" id="{A76A625A-957E-97FB-725C-85D6F80A3C4B}"/>
              </a:ext>
            </a:extLst>
          </p:cNvPr>
          <p:cNvPicPr>
            <a:picLocks noChangeAspect="1"/>
          </p:cNvPicPr>
          <p:nvPr/>
        </p:nvPicPr>
        <p:blipFill>
          <a:blip r:embed="rId6"/>
          <a:stretch>
            <a:fillRect/>
          </a:stretch>
        </p:blipFill>
        <p:spPr>
          <a:xfrm>
            <a:off x="607996" y="995220"/>
            <a:ext cx="2320024" cy="1244637"/>
          </a:xfrm>
          <a:prstGeom prst="rect">
            <a:avLst/>
          </a:prstGeom>
        </p:spPr>
      </p:pic>
      <p:pic>
        <p:nvPicPr>
          <p:cNvPr id="10" name="Picture 9">
            <a:extLst>
              <a:ext uri="{FF2B5EF4-FFF2-40B4-BE49-F238E27FC236}">
                <a16:creationId xmlns:a16="http://schemas.microsoft.com/office/drawing/2014/main" id="{78BE8B5D-2991-13AB-58DF-857C87C99EA4}"/>
              </a:ext>
            </a:extLst>
          </p:cNvPr>
          <p:cNvPicPr>
            <a:picLocks noChangeAspect="1"/>
          </p:cNvPicPr>
          <p:nvPr/>
        </p:nvPicPr>
        <p:blipFill>
          <a:blip r:embed="rId7"/>
          <a:stretch>
            <a:fillRect/>
          </a:stretch>
        </p:blipFill>
        <p:spPr>
          <a:xfrm>
            <a:off x="4935987" y="2458430"/>
            <a:ext cx="2320024" cy="2302964"/>
          </a:xfrm>
          <a:prstGeom prst="rect">
            <a:avLst/>
          </a:prstGeom>
        </p:spPr>
      </p:pic>
      <p:pic>
        <p:nvPicPr>
          <p:cNvPr id="11" name="Picture 10">
            <a:extLst>
              <a:ext uri="{FF2B5EF4-FFF2-40B4-BE49-F238E27FC236}">
                <a16:creationId xmlns:a16="http://schemas.microsoft.com/office/drawing/2014/main" id="{AE73A079-D96A-67F9-93CF-AF4900F692F8}"/>
              </a:ext>
            </a:extLst>
          </p:cNvPr>
          <p:cNvPicPr>
            <a:picLocks noChangeAspect="1"/>
          </p:cNvPicPr>
          <p:nvPr/>
        </p:nvPicPr>
        <p:blipFill>
          <a:blip r:embed="rId8"/>
          <a:stretch>
            <a:fillRect/>
          </a:stretch>
        </p:blipFill>
        <p:spPr>
          <a:xfrm>
            <a:off x="4935987" y="1036071"/>
            <a:ext cx="2320025" cy="1203786"/>
          </a:xfrm>
          <a:prstGeom prst="rect">
            <a:avLst/>
          </a:prstGeom>
        </p:spPr>
      </p:pic>
      <p:sp>
        <p:nvSpPr>
          <p:cNvPr id="12" name="TextBox 11">
            <a:extLst>
              <a:ext uri="{FF2B5EF4-FFF2-40B4-BE49-F238E27FC236}">
                <a16:creationId xmlns:a16="http://schemas.microsoft.com/office/drawing/2014/main" id="{62BB9A97-C7D8-3537-988B-13B9BCD78D54}"/>
              </a:ext>
            </a:extLst>
          </p:cNvPr>
          <p:cNvSpPr txBox="1"/>
          <p:nvPr/>
        </p:nvSpPr>
        <p:spPr>
          <a:xfrm>
            <a:off x="5003391" y="5144184"/>
            <a:ext cx="2185215" cy="369332"/>
          </a:xfrm>
          <a:prstGeom prst="rect">
            <a:avLst/>
          </a:prstGeom>
          <a:noFill/>
        </p:spPr>
        <p:txBody>
          <a:bodyPr wrap="none" rtlCol="0">
            <a:spAutoFit/>
          </a:bodyPr>
          <a:lstStyle/>
          <a:p>
            <a:pPr algn="ctr"/>
            <a:r>
              <a:rPr lang="en-US" dirty="0">
                <a:latin typeface="Comic Sans MS" panose="030F0902030302020204" pitchFamily="66" charset="0"/>
              </a:rPr>
              <a:t>Use Case Modeling</a:t>
            </a:r>
          </a:p>
        </p:txBody>
      </p:sp>
    </p:spTree>
    <p:extLst>
      <p:ext uri="{BB962C8B-B14F-4D97-AF65-F5344CB8AC3E}">
        <p14:creationId xmlns:p14="http://schemas.microsoft.com/office/powerpoint/2010/main" val="21607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The Solution – Design, Develop, Demo</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DDD to Architecture to Code to Demo</a:t>
            </a:r>
          </a:p>
        </p:txBody>
      </p:sp>
    </p:spTree>
    <p:extLst>
      <p:ext uri="{BB962C8B-B14F-4D97-AF65-F5344CB8AC3E}">
        <p14:creationId xmlns:p14="http://schemas.microsoft.com/office/powerpoint/2010/main" val="182136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B531E-8A62-BB18-DFE4-F5AB4845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9E21B0-A887-A13D-1526-0D352C84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1028" name="Picture 4">
            <a:extLst>
              <a:ext uri="{FF2B5EF4-FFF2-40B4-BE49-F238E27FC236}">
                <a16:creationId xmlns:a16="http://schemas.microsoft.com/office/drawing/2014/main" id="{89ED3B64-9F02-901B-E6D3-E88FE44A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3F81EE-D52F-CADF-8BC6-A536D5293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AE1927-33FE-9B33-D529-47ABDED1A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ABA9A1D-A379-00AE-E064-60943B8F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3D89CD-2FA2-E00C-E794-33BBE9AFB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4A95B-57A6-4E8A-FA50-77B7C5777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E7E459C-88E7-F15F-C2C9-3B66181FA4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D325A1-C1F4-2EA8-5231-B2B52CA5AAF6}"/>
              </a:ext>
            </a:extLst>
          </p:cNvPr>
          <p:cNvPicPr>
            <a:picLocks noChangeAspect="1"/>
          </p:cNvPicPr>
          <p:nvPr/>
        </p:nvPicPr>
        <p:blipFill>
          <a:blip r:embed="rId12"/>
          <a:stretch>
            <a:fillRect/>
          </a:stretch>
        </p:blipFill>
        <p:spPr>
          <a:xfrm>
            <a:off x="6782500" y="4847045"/>
            <a:ext cx="515429" cy="788763"/>
          </a:xfrm>
          <a:prstGeom prst="rect">
            <a:avLst/>
          </a:prstGeom>
        </p:spPr>
      </p:pic>
    </p:spTree>
    <p:extLst>
      <p:ext uri="{BB962C8B-B14F-4D97-AF65-F5344CB8AC3E}">
        <p14:creationId xmlns:p14="http://schemas.microsoft.com/office/powerpoint/2010/main" val="6262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blinds(horizontal)">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linds(horizont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4836"/>
            <a:ext cx="11255022" cy="667808"/>
          </a:xfrm>
        </p:spPr>
        <p:txBody>
          <a:bodyPr/>
          <a:lstStyle/>
          <a:p>
            <a:r>
              <a:rPr lang="en-US" dirty="0">
                <a:latin typeface="Poppins"/>
                <a:cs typeface="Poppins"/>
              </a:rPr>
              <a:t>Tactical Design – Decision Tree</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1705081" y="867742"/>
            <a:ext cx="8781837" cy="386900"/>
          </a:xfrm>
        </p:spPr>
        <p:txBody>
          <a:bodyPr vert="horz" lIns="91440" tIns="45720" rIns="91440" bIns="45720" rtlCol="0" anchor="t">
            <a:normAutofit/>
          </a:bodyPr>
          <a:lstStyle/>
          <a:p>
            <a:r>
              <a:rPr lang="en-US" dirty="0">
                <a:latin typeface="Open Sans"/>
                <a:ea typeface="Open Sans"/>
                <a:cs typeface="Khula"/>
              </a:rPr>
              <a:t>* These are heuristics not hard rules. There is an exception to every rule. Context helps drive decisions.</a:t>
            </a: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050" name="Picture 2" descr="Tactical design decision tree">
            <a:extLst>
              <a:ext uri="{FF2B5EF4-FFF2-40B4-BE49-F238E27FC236}">
                <a16:creationId xmlns:a16="http://schemas.microsoft.com/office/drawing/2014/main" id="{E92428E7-FBBA-7B9C-CEDD-F1DF4C197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C0815167-AE21-2A7B-E878-F948C4E0B80E}"/>
              </a:ext>
            </a:extLst>
          </p:cNvPr>
          <p:cNvSpPr/>
          <p:nvPr/>
        </p:nvSpPr>
        <p:spPr>
          <a:xfrm>
            <a:off x="4861806" y="2227076"/>
            <a:ext cx="2468383"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0546A01-B267-BD31-6FA1-5366A83DEAFA}"/>
              </a:ext>
            </a:extLst>
          </p:cNvPr>
          <p:cNvSpPr txBox="1">
            <a:spLocks/>
          </p:cNvSpPr>
          <p:nvPr/>
        </p:nvSpPr>
        <p:spPr>
          <a:xfrm>
            <a:off x="7591647" y="1349739"/>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4" name="Picture 3">
            <a:extLst>
              <a:ext uri="{FF2B5EF4-FFF2-40B4-BE49-F238E27FC236}">
                <a16:creationId xmlns:a16="http://schemas.microsoft.com/office/drawing/2014/main" id="{EEBD7A71-E2DE-CE21-8B32-90D64F6AC3F9}"/>
              </a:ext>
            </a:extLst>
          </p:cNvPr>
          <p:cNvPicPr>
            <a:picLocks noChangeAspect="1"/>
          </p:cNvPicPr>
          <p:nvPr/>
        </p:nvPicPr>
        <p:blipFill>
          <a:blip r:embed="rId4"/>
          <a:stretch>
            <a:fillRect/>
          </a:stretch>
        </p:blipFill>
        <p:spPr>
          <a:xfrm>
            <a:off x="4861807" y="1200766"/>
            <a:ext cx="2468383" cy="931213"/>
          </a:xfrm>
          <a:prstGeom prst="rect">
            <a:avLst/>
          </a:prstGeom>
        </p:spPr>
      </p:pic>
    </p:spTree>
    <p:extLst>
      <p:ext uri="{BB962C8B-B14F-4D97-AF65-F5344CB8AC3E}">
        <p14:creationId xmlns:p14="http://schemas.microsoft.com/office/powerpoint/2010/main" val="25301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6" name="Picture 5">
            <a:extLst>
              <a:ext uri="{FF2B5EF4-FFF2-40B4-BE49-F238E27FC236}">
                <a16:creationId xmlns:a16="http://schemas.microsoft.com/office/drawing/2014/main" id="{AE2209AB-084F-F567-6A85-D262461CA5CB}"/>
              </a:ext>
            </a:extLst>
          </p:cNvPr>
          <p:cNvPicPr>
            <a:picLocks noChangeAspect="1"/>
          </p:cNvPicPr>
          <p:nvPr/>
        </p:nvPicPr>
        <p:blipFill>
          <a:blip r:embed="rId4"/>
          <a:stretch>
            <a:fillRect/>
          </a:stretch>
        </p:blipFill>
        <p:spPr>
          <a:xfrm>
            <a:off x="9067076" y="195982"/>
            <a:ext cx="1135338" cy="1131038"/>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5"/>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6"/>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7"/>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8"/>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9"/>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10"/>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1"/>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“Solutioning” – C4 Model (Container)</a:t>
            </a:r>
            <a:endParaRPr lang="en-US" dirty="0"/>
          </a:p>
        </p:txBody>
      </p:sp>
      <p:pic>
        <p:nvPicPr>
          <p:cNvPr id="3" name="Picture 2">
            <a:extLst>
              <a:ext uri="{FF2B5EF4-FFF2-40B4-BE49-F238E27FC236}">
                <a16:creationId xmlns:a16="http://schemas.microsoft.com/office/drawing/2014/main" id="{AED476E5-4D5E-FD81-9044-9CAB7726B2B4}"/>
              </a:ext>
            </a:extLst>
          </p:cNvPr>
          <p:cNvPicPr>
            <a:picLocks noChangeAspect="1"/>
          </p:cNvPicPr>
          <p:nvPr/>
        </p:nvPicPr>
        <p:blipFill>
          <a:blip r:embed="rId3"/>
          <a:stretch>
            <a:fillRect/>
          </a:stretch>
        </p:blipFill>
        <p:spPr>
          <a:xfrm>
            <a:off x="627084" y="652825"/>
            <a:ext cx="10660675" cy="5859761"/>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Streams Topology (Component)</a:t>
            </a:r>
            <a:endParaRPr lang="en-US" dirty="0"/>
          </a:p>
        </p:txBody>
      </p:sp>
      <p:pic>
        <p:nvPicPr>
          <p:cNvPr id="1026" name="Picture 2">
            <a:extLst>
              <a:ext uri="{FF2B5EF4-FFF2-40B4-BE49-F238E27FC236}">
                <a16:creationId xmlns:a16="http://schemas.microsoft.com/office/drawing/2014/main" id="{FBE7B808-03C3-511E-888A-CFE231FFF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65" y="536428"/>
            <a:ext cx="4408431" cy="629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64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4 + 1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Code &amp; Demo</a:t>
            </a:r>
            <a:endParaRPr lang="en-US" dirty="0"/>
          </a:p>
        </p:txBody>
      </p:sp>
    </p:spTree>
    <p:extLst>
      <p:ext uri="{BB962C8B-B14F-4D97-AF65-F5344CB8AC3E}">
        <p14:creationId xmlns:p14="http://schemas.microsoft.com/office/powerpoint/2010/main" val="411521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468489" y="1021971"/>
            <a:ext cx="11397690" cy="5066569"/>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This course/talk lays out a fictitious (but relatable) </a:t>
            </a:r>
            <a:r>
              <a:rPr lang="en-US" sz="1800" b="1" dirty="0">
                <a:latin typeface="Open Sans"/>
                <a:ea typeface="Open Sans"/>
                <a:cs typeface="Khula"/>
              </a:rPr>
              <a:t>problem</a:t>
            </a:r>
            <a:r>
              <a:rPr lang="en-US" sz="1800" dirty="0">
                <a:latin typeface="Open Sans"/>
                <a:ea typeface="Open Sans"/>
                <a:cs typeface="Khula"/>
              </a:rPr>
              <a:t> and the journey into building the flexible, scalable </a:t>
            </a:r>
            <a:r>
              <a:rPr lang="en-US" sz="1800" b="1" dirty="0">
                <a:latin typeface="Open Sans"/>
                <a:ea typeface="Open Sans"/>
                <a:cs typeface="Khula"/>
              </a:rPr>
              <a:t>software</a:t>
            </a:r>
            <a:r>
              <a:rPr lang="en-US" sz="1800" dirty="0">
                <a:latin typeface="Open Sans"/>
                <a:ea typeface="Open Sans"/>
                <a:cs typeface="Khula"/>
              </a:rPr>
              <a:t> that </a:t>
            </a:r>
            <a:r>
              <a:rPr lang="en-US" sz="1800" b="1" dirty="0">
                <a:latin typeface="Open Sans"/>
                <a:ea typeface="Open Sans"/>
                <a:cs typeface="Khula"/>
              </a:rPr>
              <a:t>solves</a:t>
            </a:r>
            <a:r>
              <a:rPr lang="en-US" sz="1800" dirty="0">
                <a:latin typeface="Open Sans"/>
                <a:ea typeface="Open Sans"/>
                <a:cs typeface="Khula"/>
              </a:rPr>
              <a:t> it.</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The inspiration was my grandkids and their obsessive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I will tell the story, set the context, define the boundaries, and walkthrough the solution (model, code, demo).</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Key Buzzwords</a:t>
            </a:r>
          </a:p>
          <a:p>
            <a:pPr marL="742950" lvl="1" indent="-285750">
              <a:buFont typeface="Arial"/>
              <a:buChar char="•"/>
            </a:pPr>
            <a:r>
              <a:rPr lang="en-US" sz="1800" dirty="0">
                <a:latin typeface="Open Sans"/>
                <a:ea typeface="Open Sans"/>
                <a:cs typeface="Khula"/>
              </a:rPr>
              <a:t>CQRS = </a:t>
            </a:r>
            <a:r>
              <a:rPr lang="en-US" sz="1800" b="1" dirty="0">
                <a:latin typeface="Open Sans"/>
                <a:ea typeface="Open Sans"/>
                <a:cs typeface="Khula"/>
              </a:rPr>
              <a:t>C</a:t>
            </a:r>
            <a:r>
              <a:rPr lang="en-US" sz="1800" dirty="0">
                <a:latin typeface="Open Sans"/>
                <a:ea typeface="Open Sans"/>
                <a:cs typeface="Khula"/>
              </a:rPr>
              <a:t>ommand, </a:t>
            </a:r>
            <a:r>
              <a:rPr lang="en-US" sz="1800" b="1" dirty="0">
                <a:latin typeface="Open Sans"/>
                <a:ea typeface="Open Sans"/>
                <a:cs typeface="Khula"/>
              </a:rPr>
              <a:t>Q</a:t>
            </a:r>
            <a:r>
              <a:rPr lang="en-US" sz="1800" dirty="0">
                <a:latin typeface="Open Sans"/>
                <a:ea typeface="Open Sans"/>
                <a:cs typeface="Khula"/>
              </a:rPr>
              <a:t>uery </a:t>
            </a:r>
            <a:r>
              <a:rPr lang="en-US" sz="1800" b="1" dirty="0">
                <a:latin typeface="Open Sans"/>
                <a:ea typeface="Open Sans"/>
                <a:cs typeface="Khula"/>
              </a:rPr>
              <a:t>R</a:t>
            </a:r>
            <a:r>
              <a:rPr lang="en-US" sz="1800" dirty="0">
                <a:latin typeface="Open Sans"/>
                <a:ea typeface="Open Sans"/>
                <a:cs typeface="Khula"/>
              </a:rPr>
              <a:t>esponsibility </a:t>
            </a:r>
            <a:r>
              <a:rPr lang="en-US" sz="1800" b="1" dirty="0">
                <a:latin typeface="Open Sans"/>
                <a:ea typeface="Open Sans"/>
                <a:cs typeface="Khula"/>
              </a:rPr>
              <a:t>S</a:t>
            </a:r>
            <a:r>
              <a:rPr lang="en-US" sz="1800" dirty="0">
                <a:latin typeface="Open Sans"/>
                <a:ea typeface="Open Sans"/>
                <a:cs typeface="Khula"/>
              </a:rPr>
              <a:t>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a:t>
            </a:r>
            <a:r>
              <a:rPr lang="en-US" sz="1800" b="1" dirty="0">
                <a:latin typeface="Open Sans"/>
                <a:ea typeface="Open Sans"/>
                <a:cs typeface="Khula"/>
              </a:rPr>
              <a:t>C</a:t>
            </a:r>
            <a:r>
              <a:rPr lang="en-US" sz="1800" dirty="0">
                <a:latin typeface="Open Sans"/>
                <a:ea typeface="Open Sans"/>
                <a:cs typeface="Khula"/>
              </a:rPr>
              <a:t>hange </a:t>
            </a:r>
            <a:r>
              <a:rPr lang="en-US" sz="1800" b="1" dirty="0">
                <a:latin typeface="Open Sans"/>
                <a:ea typeface="Open Sans"/>
                <a:cs typeface="Khula"/>
              </a:rPr>
              <a:t>D</a:t>
            </a:r>
            <a:r>
              <a:rPr lang="en-US" sz="1800" dirty="0">
                <a:latin typeface="Open Sans"/>
                <a:ea typeface="Open Sans"/>
                <a:cs typeface="Khula"/>
              </a:rPr>
              <a:t>ata </a:t>
            </a:r>
            <a:r>
              <a:rPr lang="en-US" sz="1800" b="1" dirty="0">
                <a:latin typeface="Open Sans"/>
                <a:ea typeface="Open Sans"/>
                <a:cs typeface="Khula"/>
              </a:rPr>
              <a:t>C</a:t>
            </a:r>
            <a:r>
              <a:rPr lang="en-US" sz="1800" dirty="0">
                <a:latin typeface="Open Sans"/>
                <a:ea typeface="Open Sans"/>
                <a:cs typeface="Khula"/>
              </a:rPr>
              <a:t>apture. Capture changes from a database as real-time events for 				downstream processing</a:t>
            </a:r>
          </a:p>
          <a:p>
            <a:pPr marL="742950" lvl="1" indent="-285750">
              <a:buFont typeface="Arial"/>
              <a:buChar char="•"/>
            </a:pPr>
            <a:r>
              <a:rPr lang="en-US" sz="1800" dirty="0">
                <a:latin typeface="Open Sans"/>
                <a:ea typeface="Open Sans"/>
                <a:cs typeface="Khula"/>
              </a:rPr>
              <a:t>DDD = </a:t>
            </a:r>
            <a:r>
              <a:rPr lang="en-US" sz="1800" b="1" dirty="0">
                <a:latin typeface="Open Sans"/>
                <a:ea typeface="Open Sans"/>
                <a:cs typeface="Khula"/>
              </a:rPr>
              <a:t>D</a:t>
            </a:r>
            <a:r>
              <a:rPr lang="en-US" sz="1800" dirty="0">
                <a:latin typeface="Open Sans"/>
                <a:ea typeface="Open Sans"/>
                <a:cs typeface="Khula"/>
              </a:rPr>
              <a:t>omain </a:t>
            </a:r>
            <a:r>
              <a:rPr lang="en-US" sz="1800" b="1" dirty="0">
                <a:latin typeface="Open Sans"/>
                <a:ea typeface="Open Sans"/>
                <a:cs typeface="Khula"/>
              </a:rPr>
              <a:t>D</a:t>
            </a:r>
            <a:r>
              <a:rPr lang="en-US" sz="1800" dirty="0">
                <a:latin typeface="Open Sans"/>
                <a:ea typeface="Open Sans"/>
                <a:cs typeface="Khula"/>
              </a:rPr>
              <a:t>riven </a:t>
            </a:r>
            <a:r>
              <a:rPr lang="en-US" sz="1800" b="1" dirty="0">
                <a:latin typeface="Open Sans"/>
                <a:ea typeface="Open Sans"/>
                <a:cs typeface="Khula"/>
              </a:rPr>
              <a:t>D</a:t>
            </a:r>
            <a:r>
              <a:rPr lang="en-US" sz="1800" dirty="0">
                <a:latin typeface="Open Sans"/>
                <a:ea typeface="Open Sans"/>
                <a:cs typeface="Khula"/>
              </a:rPr>
              <a:t>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a:extLst>
              <a:ext uri="{FF2B5EF4-FFF2-40B4-BE49-F238E27FC236}">
                <a16:creationId xmlns:a16="http://schemas.microsoft.com/office/drawing/2014/main" id="{680959A2-7912-4883-6E6A-B5381660C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AFC232-120B-BC07-C786-1018C9391162}"/>
              </a:ext>
            </a:extLst>
          </p:cNvPr>
          <p:cNvSpPr txBox="1"/>
          <p:nvPr/>
        </p:nvSpPr>
        <p:spPr>
          <a:xfrm>
            <a:off x="-11017" y="6231931"/>
            <a:ext cx="3244723"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 with Kafka Platform</a:t>
            </a:r>
          </a:p>
          <a:p>
            <a:endParaRPr lang="en-US" b="1" dirty="0">
              <a:solidFill>
                <a:schemeClr val="accent2"/>
              </a:solidFill>
            </a:endParaRPr>
          </a:p>
        </p:txBody>
      </p:sp>
    </p:spTree>
    <p:extLst>
      <p:ext uri="{BB962C8B-B14F-4D97-AF65-F5344CB8AC3E}">
        <p14:creationId xmlns:p14="http://schemas.microsoft.com/office/powerpoint/2010/main" val="7515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CF3BDE5-01C5-02D0-B81E-D7A04B347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F90A88-A03E-461F-8B42-E3AE6209F3AC}"/>
              </a:ext>
            </a:extLst>
          </p:cNvPr>
          <p:cNvSpPr txBox="1"/>
          <p:nvPr/>
        </p:nvSpPr>
        <p:spPr>
          <a:xfrm>
            <a:off x="-9393" y="6233703"/>
            <a:ext cx="4228852"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Playgrounds with </a:t>
            </a:r>
            <a:r>
              <a:rPr lang="en-US" b="1" dirty="0" err="1">
                <a:solidFill>
                  <a:schemeClr val="accent2"/>
                </a:solidFill>
              </a:rPr>
              <a:t>Redpanda</a:t>
            </a:r>
            <a:r>
              <a:rPr lang="en-US" b="1" dirty="0">
                <a:solidFill>
                  <a:schemeClr val="accent2"/>
                </a:solidFill>
              </a:rPr>
              <a:t> Platform (Kafka-compatible)</a:t>
            </a:r>
          </a:p>
        </p:txBody>
      </p:sp>
    </p:spTree>
    <p:extLst>
      <p:ext uri="{BB962C8B-B14F-4D97-AF65-F5344CB8AC3E}">
        <p14:creationId xmlns:p14="http://schemas.microsoft.com/office/powerpoint/2010/main" val="1296538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Closing Thoughts</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Taking it from Here</a:t>
            </a:r>
          </a:p>
        </p:txBody>
      </p:sp>
    </p:spTree>
    <p:extLst>
      <p:ext uri="{BB962C8B-B14F-4D97-AF65-F5344CB8AC3E}">
        <p14:creationId xmlns:p14="http://schemas.microsoft.com/office/powerpoint/2010/main" val="2052044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A366-1B61-04CF-0B4D-45EB1230EC18}"/>
              </a:ext>
            </a:extLst>
          </p:cNvPr>
          <p:cNvSpPr>
            <a:spLocks noGrp="1"/>
          </p:cNvSpPr>
          <p:nvPr>
            <p:ph type="title"/>
          </p:nvPr>
        </p:nvSpPr>
        <p:spPr>
          <a:xfrm>
            <a:off x="468807" y="0"/>
            <a:ext cx="11205668" cy="667808"/>
          </a:xfrm>
        </p:spPr>
        <p:txBody>
          <a:bodyPr/>
          <a:lstStyle/>
          <a:p>
            <a:r>
              <a:rPr lang="en-US" dirty="0"/>
              <a:t>References</a:t>
            </a:r>
          </a:p>
        </p:txBody>
      </p:sp>
      <p:sp>
        <p:nvSpPr>
          <p:cNvPr id="3" name="Content Placeholder 2">
            <a:extLst>
              <a:ext uri="{FF2B5EF4-FFF2-40B4-BE49-F238E27FC236}">
                <a16:creationId xmlns:a16="http://schemas.microsoft.com/office/drawing/2014/main" id="{CD84B565-E9FC-FAE2-6B3D-42C5C47ADAE4}"/>
              </a:ext>
            </a:extLst>
          </p:cNvPr>
          <p:cNvSpPr>
            <a:spLocks noGrp="1"/>
          </p:cNvSpPr>
          <p:nvPr>
            <p:ph sz="quarter" idx="10"/>
          </p:nvPr>
        </p:nvSpPr>
        <p:spPr>
          <a:xfrm>
            <a:off x="468313" y="802888"/>
            <a:ext cx="11206162" cy="5081976"/>
          </a:xfrm>
        </p:spPr>
        <p:txBody>
          <a:bodyPr>
            <a:normAutofit fontScale="92500" lnSpcReduction="10000"/>
          </a:bodyPr>
          <a:lstStyle/>
          <a:p>
            <a:pPr marL="285750" indent="-285750">
              <a:buFont typeface="Wingdings" pitchFamily="2" charset="2"/>
              <a:buChar char="q"/>
            </a:pPr>
            <a:r>
              <a:rPr lang="en-US" dirty="0"/>
              <a:t>Source Material</a:t>
            </a:r>
            <a:endParaRPr lang="en-US" dirty="0">
              <a:hlinkClick r:id="rId3"/>
            </a:endParaRPr>
          </a:p>
          <a:p>
            <a:pPr marL="742950" lvl="1" indent="-285750">
              <a:buFont typeface="Wingdings" pitchFamily="2" charset="2"/>
              <a:buChar char="ü"/>
            </a:pPr>
            <a:r>
              <a:rPr lang="en-US" dirty="0">
                <a:hlinkClick r:id="rId3"/>
              </a:rPr>
              <a:t>Improving GitHub - demo-ordermgmt-cqrs-cdc</a:t>
            </a:r>
            <a:endParaRPr lang="en-US" dirty="0"/>
          </a:p>
          <a:p>
            <a:pPr marL="742950" lvl="1" indent="-285750">
              <a:buFont typeface="Wingdings" pitchFamily="2" charset="2"/>
              <a:buChar char="ü"/>
            </a:pPr>
            <a:r>
              <a:rPr lang="en-US" dirty="0">
                <a:hlinkClick r:id="rId4"/>
              </a:rPr>
              <a:t>Original Tutorial – Building DDD Aggregates via CQRS/CDC</a:t>
            </a:r>
            <a:endParaRPr lang="en-US" dirty="0"/>
          </a:p>
          <a:p>
            <a:pPr marL="285750" indent="-285750">
              <a:buFont typeface="Wingdings" pitchFamily="2" charset="2"/>
              <a:buChar char="ü"/>
            </a:pPr>
            <a:endParaRPr lang="en-US" dirty="0"/>
          </a:p>
          <a:p>
            <a:pPr marL="285750" indent="-285750">
              <a:buFont typeface="Wingdings" pitchFamily="2" charset="2"/>
              <a:buChar char="q"/>
            </a:pPr>
            <a:r>
              <a:rPr lang="en-US" dirty="0"/>
              <a:t>Telling the Story - Methods</a:t>
            </a:r>
          </a:p>
          <a:p>
            <a:pPr marL="742950" lvl="1" indent="-285750">
              <a:buFont typeface="Wingdings" pitchFamily="2" charset="2"/>
              <a:buChar char="ü"/>
            </a:pPr>
            <a:r>
              <a:rPr lang="en-US" dirty="0">
                <a:hlinkClick r:id="rId5"/>
              </a:rPr>
              <a:t>Domain Storytelling</a:t>
            </a:r>
            <a:endParaRPr lang="en-US" dirty="0"/>
          </a:p>
          <a:p>
            <a:pPr marL="742950" lvl="1" indent="-285750">
              <a:buFont typeface="Wingdings" pitchFamily="2" charset="2"/>
              <a:buChar char="ü"/>
            </a:pPr>
            <a:r>
              <a:rPr lang="en-US" dirty="0">
                <a:hlinkClick r:id="rId6"/>
              </a:rPr>
              <a:t>Event Modeling - Blueprinting</a:t>
            </a:r>
            <a:br>
              <a:rPr lang="en-US" dirty="0"/>
            </a:br>
            <a:endParaRPr lang="en-US" dirty="0"/>
          </a:p>
          <a:p>
            <a:pPr marL="742950" lvl="1" indent="-285750">
              <a:buFont typeface="Wingdings" pitchFamily="2" charset="2"/>
              <a:buChar char="ü"/>
            </a:pPr>
            <a:r>
              <a:rPr lang="en-US" dirty="0">
                <a:hlinkClick r:id="rId7"/>
              </a:rPr>
              <a:t>Event Storming</a:t>
            </a:r>
            <a:endParaRPr lang="en-US" dirty="0"/>
          </a:p>
          <a:p>
            <a:pPr marL="742950" lvl="1" indent="-285750">
              <a:buFont typeface="Wingdings" pitchFamily="2" charset="2"/>
              <a:buChar char="ü"/>
            </a:pPr>
            <a:r>
              <a:rPr lang="en-US" dirty="0">
                <a:hlinkClick r:id="rId8"/>
              </a:rPr>
              <a:t>User Story Mapping</a:t>
            </a:r>
            <a:endParaRPr lang="en-US" dirty="0"/>
          </a:p>
          <a:p>
            <a:pPr marL="742950" lvl="1" indent="-285750">
              <a:buFont typeface="Wingdings" pitchFamily="2" charset="2"/>
              <a:buChar char="ü"/>
            </a:pPr>
            <a:r>
              <a:rPr lang="en-US" dirty="0">
                <a:hlinkClick r:id="rId9"/>
              </a:rPr>
              <a:t>Use Case Modeling</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Solutioning</a:t>
            </a:r>
          </a:p>
          <a:p>
            <a:pPr marL="742950" lvl="1" indent="-285750">
              <a:buFont typeface="Wingdings" pitchFamily="2" charset="2"/>
              <a:buChar char="ü"/>
            </a:pPr>
            <a:r>
              <a:rPr lang="en-US" dirty="0">
                <a:hlinkClick r:id="rId10"/>
              </a:rPr>
              <a:t>Learning Domain-Driven Design</a:t>
            </a:r>
            <a:endParaRPr lang="en-US" dirty="0"/>
          </a:p>
          <a:p>
            <a:pPr marL="742950" lvl="1" indent="-285750">
              <a:buFont typeface="Wingdings" pitchFamily="2" charset="2"/>
              <a:buChar char="ü"/>
            </a:pPr>
            <a:r>
              <a:rPr lang="en-US" dirty="0">
                <a:hlinkClick r:id="rId11"/>
              </a:rPr>
              <a:t>C4 - Modeling (Arch)</a:t>
            </a:r>
            <a:endParaRPr lang="en-US" dirty="0"/>
          </a:p>
          <a:p>
            <a:pPr marL="742950" lvl="1" indent="-285750">
              <a:buFont typeface="Wingdings" pitchFamily="2" charset="2"/>
              <a:buChar char="ü"/>
            </a:pPr>
            <a:r>
              <a:rPr lang="en-US" dirty="0">
                <a:hlinkClick r:id="rId12"/>
              </a:rPr>
              <a:t>4+1 Architecture View Model</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Development</a:t>
            </a:r>
          </a:p>
          <a:p>
            <a:pPr marL="742950" lvl="1" indent="-285750">
              <a:buFont typeface="Wingdings" pitchFamily="2" charset="2"/>
              <a:buChar char="ü"/>
            </a:pPr>
            <a:r>
              <a:rPr lang="en-US" dirty="0">
                <a:hlinkClick r:id="rId13"/>
              </a:rPr>
              <a:t>Kafka Streams in Action, Second Edition</a:t>
            </a:r>
            <a:endParaRPr lang="en-US" dirty="0"/>
          </a:p>
          <a:p>
            <a:pPr marL="742950" lvl="1" indent="-285750">
              <a:buFont typeface="Wingdings" pitchFamily="2" charset="2"/>
              <a:buChar char="ü"/>
            </a:pPr>
            <a:r>
              <a:rPr lang="en-US" dirty="0">
                <a:hlinkClick r:id="rId14"/>
              </a:rPr>
              <a:t>Mastering Kafka Streams and ksqlDB</a:t>
            </a:r>
            <a:endParaRPr lang="en-US" dirty="0"/>
          </a:p>
          <a:p>
            <a:pPr marL="742950" lvl="1" indent="-285750">
              <a:buFont typeface="Wingdings" pitchFamily="2" charset="2"/>
              <a:buChar char="ü"/>
            </a:pPr>
            <a:r>
              <a:rPr lang="en-US" dirty="0">
                <a:hlinkClick r:id="rId15"/>
              </a:rPr>
              <a:t>Spring </a:t>
            </a:r>
            <a:r>
              <a:rPr lang="en-US" dirty="0" err="1">
                <a:hlinkClick r:id="rId15"/>
              </a:rPr>
              <a:t>Modulith</a:t>
            </a: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278611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a:extLst>
              <a:ext uri="{FF2B5EF4-FFF2-40B4-BE49-F238E27FC236}">
                <a16:creationId xmlns:a16="http://schemas.microsoft.com/office/drawing/2014/main" id="{404815B5-F797-BF85-D82B-979E93A2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AEC75-BBFC-4230-CE40-D3F963BE3F35}"/>
              </a:ext>
            </a:extLst>
          </p:cNvPr>
          <p:cNvPicPr>
            <a:picLocks noChangeAspect="1"/>
          </p:cNvPicPr>
          <p:nvPr/>
        </p:nvPicPr>
        <p:blipFill>
          <a:blip r:embed="rId3"/>
          <a:stretch>
            <a:fillRect/>
          </a:stretch>
        </p:blipFill>
        <p:spPr>
          <a:xfrm>
            <a:off x="262425" y="586282"/>
            <a:ext cx="2757222" cy="2842718"/>
          </a:xfrm>
          <a:prstGeom prst="rect">
            <a:avLst/>
          </a:prstGeom>
        </p:spPr>
      </p:pic>
      <p:pic>
        <p:nvPicPr>
          <p:cNvPr id="6" name="Picture 5">
            <a:extLst>
              <a:ext uri="{FF2B5EF4-FFF2-40B4-BE49-F238E27FC236}">
                <a16:creationId xmlns:a16="http://schemas.microsoft.com/office/drawing/2014/main" id="{FDCBFB63-A1CC-5BF6-41A4-D91D2BC10028}"/>
              </a:ext>
            </a:extLst>
          </p:cNvPr>
          <p:cNvPicPr>
            <a:picLocks noChangeAspect="1"/>
          </p:cNvPicPr>
          <p:nvPr/>
        </p:nvPicPr>
        <p:blipFill>
          <a:blip r:embed="rId4"/>
          <a:stretch>
            <a:fillRect/>
          </a:stretch>
        </p:blipFill>
        <p:spPr>
          <a:xfrm>
            <a:off x="4444956" y="606055"/>
            <a:ext cx="2850935" cy="2687822"/>
          </a:xfrm>
          <a:prstGeom prst="rect">
            <a:avLst/>
          </a:prstGeom>
        </p:spPr>
      </p:pic>
      <p:pic>
        <p:nvPicPr>
          <p:cNvPr id="7" name="Picture 6">
            <a:extLst>
              <a:ext uri="{FF2B5EF4-FFF2-40B4-BE49-F238E27FC236}">
                <a16:creationId xmlns:a16="http://schemas.microsoft.com/office/drawing/2014/main" id="{74186C3B-1483-CD92-8237-C1F78167BFCD}"/>
              </a:ext>
            </a:extLst>
          </p:cNvPr>
          <p:cNvPicPr>
            <a:picLocks noChangeAspect="1"/>
          </p:cNvPicPr>
          <p:nvPr/>
        </p:nvPicPr>
        <p:blipFill>
          <a:blip r:embed="rId5"/>
          <a:stretch>
            <a:fillRect/>
          </a:stretch>
        </p:blipFill>
        <p:spPr>
          <a:xfrm>
            <a:off x="8721200" y="606055"/>
            <a:ext cx="3208375" cy="2627093"/>
          </a:xfrm>
          <a:prstGeom prst="rect">
            <a:avLst/>
          </a:prstGeom>
        </p:spPr>
      </p:pic>
      <p:pic>
        <p:nvPicPr>
          <p:cNvPr id="10" name="Picture 9">
            <a:extLst>
              <a:ext uri="{FF2B5EF4-FFF2-40B4-BE49-F238E27FC236}">
                <a16:creationId xmlns:a16="http://schemas.microsoft.com/office/drawing/2014/main" id="{3B63CF03-DD61-98FE-8178-A7CAFB6A22CA}"/>
              </a:ext>
            </a:extLst>
          </p:cNvPr>
          <p:cNvPicPr>
            <a:picLocks noChangeAspect="1"/>
          </p:cNvPicPr>
          <p:nvPr/>
        </p:nvPicPr>
        <p:blipFill>
          <a:blip r:embed="rId6"/>
          <a:stretch>
            <a:fillRect/>
          </a:stretch>
        </p:blipFill>
        <p:spPr>
          <a:xfrm>
            <a:off x="5356751" y="3753293"/>
            <a:ext cx="1206500" cy="1206500"/>
          </a:xfrm>
          <a:prstGeom prst="rect">
            <a:avLst/>
          </a:prstGeom>
        </p:spPr>
      </p:pic>
      <p:sp>
        <p:nvSpPr>
          <p:cNvPr id="11" name="TextBox 10">
            <a:extLst>
              <a:ext uri="{FF2B5EF4-FFF2-40B4-BE49-F238E27FC236}">
                <a16:creationId xmlns:a16="http://schemas.microsoft.com/office/drawing/2014/main" id="{03DFCB41-EB40-7368-E6A3-BEE810E7525E}"/>
              </a:ext>
            </a:extLst>
          </p:cNvPr>
          <p:cNvSpPr txBox="1"/>
          <p:nvPr/>
        </p:nvSpPr>
        <p:spPr>
          <a:xfrm>
            <a:off x="6645349" y="3753293"/>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D426EFAA-E98B-8A11-7F4D-7A5AD741C7E0}"/>
              </a:ext>
            </a:extLst>
          </p:cNvPr>
          <p:cNvPicPr>
            <a:picLocks noChangeAspect="1"/>
          </p:cNvPicPr>
          <p:nvPr/>
        </p:nvPicPr>
        <p:blipFill>
          <a:blip r:embed="rId7"/>
          <a:stretch>
            <a:fillRect/>
          </a:stretch>
        </p:blipFill>
        <p:spPr>
          <a:xfrm>
            <a:off x="274308" y="4708171"/>
            <a:ext cx="11823405" cy="606708"/>
          </a:xfrm>
          <a:prstGeom prst="rect">
            <a:avLst/>
          </a:prstGeom>
        </p:spPr>
      </p:pic>
    </p:spTree>
    <p:extLst>
      <p:ext uri="{BB962C8B-B14F-4D97-AF65-F5344CB8AC3E}">
        <p14:creationId xmlns:p14="http://schemas.microsoft.com/office/powerpoint/2010/main" val="39446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CD3-46C2-76FD-51A2-B7DCE9D3B4C1}"/>
              </a:ext>
            </a:extLst>
          </p:cNvPr>
          <p:cNvSpPr>
            <a:spLocks noGrp="1"/>
          </p:cNvSpPr>
          <p:nvPr>
            <p:ph type="title"/>
          </p:nvPr>
        </p:nvSpPr>
        <p:spPr/>
        <p:txBody>
          <a:bodyPr>
            <a:normAutofit/>
          </a:bodyPr>
          <a:lstStyle/>
          <a:p>
            <a:r>
              <a:rPr lang="en-US" dirty="0"/>
              <a:t>Course Outline</a:t>
            </a:r>
            <a:endParaRPr lang="en-US" sz="1600" dirty="0"/>
          </a:p>
        </p:txBody>
      </p:sp>
      <p:pic>
        <p:nvPicPr>
          <p:cNvPr id="6" name="Content Placeholder 5">
            <a:extLst>
              <a:ext uri="{FF2B5EF4-FFF2-40B4-BE49-F238E27FC236}">
                <a16:creationId xmlns:a16="http://schemas.microsoft.com/office/drawing/2014/main" id="{0D74EA2C-41AC-B47D-2048-D9CE3C678F03}"/>
              </a:ext>
            </a:extLst>
          </p:cNvPr>
          <p:cNvPicPr>
            <a:picLocks noGrp="1" noChangeAspect="1"/>
          </p:cNvPicPr>
          <p:nvPr>
            <p:ph sz="quarter" idx="12"/>
          </p:nvPr>
        </p:nvPicPr>
        <p:blipFill>
          <a:blip r:embed="rId3"/>
          <a:stretch>
            <a:fillRect/>
          </a:stretch>
        </p:blipFill>
        <p:spPr>
          <a:xfrm>
            <a:off x="5724563" y="0"/>
            <a:ext cx="6467437" cy="6342611"/>
          </a:xfrm>
          <a:prstGeom prst="rect">
            <a:avLst/>
          </a:prstGeom>
        </p:spPr>
      </p:pic>
      <p:sp>
        <p:nvSpPr>
          <p:cNvPr id="7" name="Oval 6">
            <a:extLst>
              <a:ext uri="{FF2B5EF4-FFF2-40B4-BE49-F238E27FC236}">
                <a16:creationId xmlns:a16="http://schemas.microsoft.com/office/drawing/2014/main" id="{8103FB14-B1C8-4602-B6C2-20DF9DD836E2}"/>
              </a:ext>
            </a:extLst>
          </p:cNvPr>
          <p:cNvSpPr>
            <a:spLocks noChangeAspect="1"/>
          </p:cNvSpPr>
          <p:nvPr/>
        </p:nvSpPr>
        <p:spPr>
          <a:xfrm>
            <a:off x="709297" y="146086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7">
            <a:extLst>
              <a:ext uri="{FF2B5EF4-FFF2-40B4-BE49-F238E27FC236}">
                <a16:creationId xmlns:a16="http://schemas.microsoft.com/office/drawing/2014/main" id="{93953D06-C0EE-118B-52D3-59F9FD72F8D0}"/>
              </a:ext>
            </a:extLst>
          </p:cNvPr>
          <p:cNvSpPr>
            <a:spLocks noChangeAspect="1"/>
          </p:cNvSpPr>
          <p:nvPr/>
        </p:nvSpPr>
        <p:spPr>
          <a:xfrm>
            <a:off x="709296" y="269022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8">
            <a:extLst>
              <a:ext uri="{FF2B5EF4-FFF2-40B4-BE49-F238E27FC236}">
                <a16:creationId xmlns:a16="http://schemas.microsoft.com/office/drawing/2014/main" id="{ADAD3661-053F-26D6-A1C6-99A556CF5D00}"/>
              </a:ext>
            </a:extLst>
          </p:cNvPr>
          <p:cNvSpPr>
            <a:spLocks noChangeAspect="1"/>
          </p:cNvSpPr>
          <p:nvPr/>
        </p:nvSpPr>
        <p:spPr>
          <a:xfrm>
            <a:off x="709295" y="391958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1" name="Title 1">
            <a:extLst>
              <a:ext uri="{FF2B5EF4-FFF2-40B4-BE49-F238E27FC236}">
                <a16:creationId xmlns:a16="http://schemas.microsoft.com/office/drawing/2014/main" id="{9362CBBB-7263-8689-876B-21B5EBFC3102}"/>
              </a:ext>
            </a:extLst>
          </p:cNvPr>
          <p:cNvSpPr txBox="1">
            <a:spLocks/>
          </p:cNvSpPr>
          <p:nvPr/>
        </p:nvSpPr>
        <p:spPr>
          <a:xfrm>
            <a:off x="1469475" y="1539154"/>
            <a:ext cx="4014281" cy="684719"/>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Building</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Working Software</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is More </a:t>
            </a:r>
          </a:p>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Than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Code</a:t>
            </a:r>
          </a:p>
        </p:txBody>
      </p:sp>
      <p:sp>
        <p:nvSpPr>
          <p:cNvPr id="3" name="Title 1">
            <a:extLst>
              <a:ext uri="{FF2B5EF4-FFF2-40B4-BE49-F238E27FC236}">
                <a16:creationId xmlns:a16="http://schemas.microsoft.com/office/drawing/2014/main" id="{224DC328-A877-8B74-EC29-652FC400EFD1}"/>
              </a:ext>
            </a:extLst>
          </p:cNvPr>
          <p:cNvSpPr txBox="1">
            <a:spLocks/>
          </p:cNvSpPr>
          <p:nvPr/>
        </p:nvSpPr>
        <p:spPr>
          <a:xfrm>
            <a:off x="1469475" y="2759686"/>
            <a:ext cx="4014281" cy="654575"/>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Every</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Journey</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begins with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Story </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that leads to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p>
        </p:txBody>
      </p:sp>
      <p:sp>
        <p:nvSpPr>
          <p:cNvPr id="4" name="Title 1">
            <a:extLst>
              <a:ext uri="{FF2B5EF4-FFF2-40B4-BE49-F238E27FC236}">
                <a16:creationId xmlns:a16="http://schemas.microsoft.com/office/drawing/2014/main" id="{90AA6CDB-F7B2-B53B-B9D3-FD144FFBC4D6}"/>
              </a:ext>
            </a:extLst>
          </p:cNvPr>
          <p:cNvSpPr txBox="1">
            <a:spLocks/>
          </p:cNvSpPr>
          <p:nvPr/>
        </p:nvSpPr>
        <p:spPr>
          <a:xfrm>
            <a:off x="1469475" y="4047616"/>
            <a:ext cx="4014281" cy="556687"/>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 Design, Develop, Demo</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
        <p:nvSpPr>
          <p:cNvPr id="5" name="Oval 4">
            <a:extLst>
              <a:ext uri="{FF2B5EF4-FFF2-40B4-BE49-F238E27FC236}">
                <a16:creationId xmlns:a16="http://schemas.microsoft.com/office/drawing/2014/main" id="{619F32AD-5AC9-7583-92B3-65930B049EC1}"/>
              </a:ext>
            </a:extLst>
          </p:cNvPr>
          <p:cNvSpPr>
            <a:spLocks noChangeAspect="1"/>
          </p:cNvSpPr>
          <p:nvPr/>
        </p:nvSpPr>
        <p:spPr>
          <a:xfrm>
            <a:off x="709296" y="5095855"/>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0" name="Title 1">
            <a:extLst>
              <a:ext uri="{FF2B5EF4-FFF2-40B4-BE49-F238E27FC236}">
                <a16:creationId xmlns:a16="http://schemas.microsoft.com/office/drawing/2014/main" id="{8F57C7FC-88BA-E52E-3592-339DFCEF12E7}"/>
              </a:ext>
            </a:extLst>
          </p:cNvPr>
          <p:cNvSpPr txBox="1">
            <a:spLocks/>
          </p:cNvSpPr>
          <p:nvPr/>
        </p:nvSpPr>
        <p:spPr>
          <a:xfrm>
            <a:off x="1469477" y="5238004"/>
            <a:ext cx="4014281" cy="654576"/>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Closing Thoughts &amp; Resources</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Tree>
    <p:extLst>
      <p:ext uri="{BB962C8B-B14F-4D97-AF65-F5344CB8AC3E}">
        <p14:creationId xmlns:p14="http://schemas.microsoft.com/office/powerpoint/2010/main" val="198578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Building Software that Works is more than the Code</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“Code is Truth” built on Knowledge &amp; Collaboration</a:t>
            </a:r>
          </a:p>
        </p:txBody>
      </p:sp>
    </p:spTree>
    <p:extLst>
      <p:ext uri="{BB962C8B-B14F-4D97-AF65-F5344CB8AC3E}">
        <p14:creationId xmlns:p14="http://schemas.microsoft.com/office/powerpoint/2010/main" val="253099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73B14-30F1-131C-F25E-6A53223EFCB4}"/>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13" name="Picture 12">
            <a:extLst>
              <a:ext uri="{FF2B5EF4-FFF2-40B4-BE49-F238E27FC236}">
                <a16:creationId xmlns:a16="http://schemas.microsoft.com/office/drawing/2014/main" id="{7EFE0976-0AC7-5BEE-C81D-E10D67044553}"/>
              </a:ext>
            </a:extLst>
          </p:cNvPr>
          <p:cNvPicPr>
            <a:picLocks noChangeAspect="1"/>
          </p:cNvPicPr>
          <p:nvPr/>
        </p:nvPicPr>
        <p:blipFill>
          <a:blip r:embed="rId4"/>
          <a:stretch>
            <a:fillRect/>
          </a:stretch>
        </p:blipFill>
        <p:spPr>
          <a:xfrm>
            <a:off x="0" y="1046365"/>
            <a:ext cx="1141998" cy="1141998"/>
          </a:xfrm>
          <a:prstGeom prst="rect">
            <a:avLst/>
          </a:prstGeom>
        </p:spPr>
      </p:pic>
      <p:pic>
        <p:nvPicPr>
          <p:cNvPr id="14" name="Picture 13">
            <a:extLst>
              <a:ext uri="{FF2B5EF4-FFF2-40B4-BE49-F238E27FC236}">
                <a16:creationId xmlns:a16="http://schemas.microsoft.com/office/drawing/2014/main" id="{C379B2A7-8886-6166-60BE-1079CE13C64D}"/>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5" name="Picture 14">
            <a:extLst>
              <a:ext uri="{FF2B5EF4-FFF2-40B4-BE49-F238E27FC236}">
                <a16:creationId xmlns:a16="http://schemas.microsoft.com/office/drawing/2014/main" id="{C67B1C90-91B4-391C-EAE6-E4731E67E0C6}"/>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6" name="Picture 15">
            <a:extLst>
              <a:ext uri="{FF2B5EF4-FFF2-40B4-BE49-F238E27FC236}">
                <a16:creationId xmlns:a16="http://schemas.microsoft.com/office/drawing/2014/main" id="{C73B2446-9B47-8D4D-51E4-81C9292992B0}"/>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7" name="Picture 16">
            <a:extLst>
              <a:ext uri="{FF2B5EF4-FFF2-40B4-BE49-F238E27FC236}">
                <a16:creationId xmlns:a16="http://schemas.microsoft.com/office/drawing/2014/main" id="{E3EC9E2B-5691-C3C2-AD0D-25DAF0C5FD4E}"/>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8" name="Picture 17">
            <a:extLst>
              <a:ext uri="{FF2B5EF4-FFF2-40B4-BE49-F238E27FC236}">
                <a16:creationId xmlns:a16="http://schemas.microsoft.com/office/drawing/2014/main" id="{00DE3056-1209-A309-340C-1E842A79EE26}"/>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9" name="Picture 18">
            <a:extLst>
              <a:ext uri="{FF2B5EF4-FFF2-40B4-BE49-F238E27FC236}">
                <a16:creationId xmlns:a16="http://schemas.microsoft.com/office/drawing/2014/main" id="{96BBA9AB-D8FB-22F9-32B9-4352D934F3FC}"/>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20" name="Picture 19">
            <a:extLst>
              <a:ext uri="{FF2B5EF4-FFF2-40B4-BE49-F238E27FC236}">
                <a16:creationId xmlns:a16="http://schemas.microsoft.com/office/drawing/2014/main" id="{A7E9A810-3F52-617A-5C98-22B4D18F6BBC}"/>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21" name="Picture 20">
            <a:extLst>
              <a:ext uri="{FF2B5EF4-FFF2-40B4-BE49-F238E27FC236}">
                <a16:creationId xmlns:a16="http://schemas.microsoft.com/office/drawing/2014/main" id="{285865E6-E498-B91D-3300-338683808CE4}"/>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22" name="Picture 21">
            <a:extLst>
              <a:ext uri="{FF2B5EF4-FFF2-40B4-BE49-F238E27FC236}">
                <a16:creationId xmlns:a16="http://schemas.microsoft.com/office/drawing/2014/main" id="{70C091C8-5714-5B75-DAD9-38E4DFDAF5F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25" name="Picture 24">
            <a:extLst>
              <a:ext uri="{FF2B5EF4-FFF2-40B4-BE49-F238E27FC236}">
                <a16:creationId xmlns:a16="http://schemas.microsoft.com/office/drawing/2014/main" id="{7BC2EB77-DF1B-9FA2-6EDA-136EEAF9DD04}"/>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26" name="TextBox 25">
            <a:extLst>
              <a:ext uri="{FF2B5EF4-FFF2-40B4-BE49-F238E27FC236}">
                <a16:creationId xmlns:a16="http://schemas.microsoft.com/office/drawing/2014/main" id="{706290F8-892D-E55A-9B20-53E416C84B1C}"/>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478A9AF1-174F-BC70-2258-1E0326B623ED}"/>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8" name="TextBox 27">
            <a:extLst>
              <a:ext uri="{FF2B5EF4-FFF2-40B4-BE49-F238E27FC236}">
                <a16:creationId xmlns:a16="http://schemas.microsoft.com/office/drawing/2014/main" id="{8564278F-EFF3-6D84-959A-24527C586DD0}"/>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9" name="TextBox 28">
            <a:extLst>
              <a:ext uri="{FF2B5EF4-FFF2-40B4-BE49-F238E27FC236}">
                <a16:creationId xmlns:a16="http://schemas.microsoft.com/office/drawing/2014/main" id="{DA876568-6D3C-55E1-5438-AC348E833FE0}"/>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0" name="TextBox 29">
            <a:extLst>
              <a:ext uri="{FF2B5EF4-FFF2-40B4-BE49-F238E27FC236}">
                <a16:creationId xmlns:a16="http://schemas.microsoft.com/office/drawing/2014/main" id="{E2D629D1-4B43-9E16-61C6-FADBEE247EB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1" name="TextBox 30">
            <a:extLst>
              <a:ext uri="{FF2B5EF4-FFF2-40B4-BE49-F238E27FC236}">
                <a16:creationId xmlns:a16="http://schemas.microsoft.com/office/drawing/2014/main" id="{7B35F38D-DDE0-6E95-4D9A-8904886F1574}"/>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2" name="TextBox 31">
            <a:extLst>
              <a:ext uri="{FF2B5EF4-FFF2-40B4-BE49-F238E27FC236}">
                <a16:creationId xmlns:a16="http://schemas.microsoft.com/office/drawing/2014/main" id="{38409C7C-CA22-77F1-C76E-5CA91981F76E}"/>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3" name="TextBox 32">
            <a:extLst>
              <a:ext uri="{FF2B5EF4-FFF2-40B4-BE49-F238E27FC236}">
                <a16:creationId xmlns:a16="http://schemas.microsoft.com/office/drawing/2014/main" id="{E846BB43-65A3-BA83-8F1F-5507C7895356}"/>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892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Every</a:t>
            </a:r>
            <a:r>
              <a:rPr lang="en-US" dirty="0"/>
              <a:t> Journey </a:t>
            </a:r>
            <a:r>
              <a:rPr lang="en-US" b="0" dirty="0"/>
              <a:t>begins with a </a:t>
            </a:r>
            <a:r>
              <a:rPr lang="en-US" dirty="0"/>
              <a:t>Story </a:t>
            </a:r>
            <a:r>
              <a:rPr lang="en-US" b="0" dirty="0"/>
              <a:t>that Leads to a </a:t>
            </a:r>
            <a:r>
              <a:rPr lang="en-US" dirty="0"/>
              <a:t>Solution</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From Tutorial to Example Solution</a:t>
            </a:r>
          </a:p>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a:t>
            </a:r>
            <a:endParaRPr lang="en-US" dirty="0"/>
          </a:p>
        </p:txBody>
      </p:sp>
      <p:pic>
        <p:nvPicPr>
          <p:cNvPr id="4" name="Picture 3">
            <a:extLst>
              <a:ext uri="{FF2B5EF4-FFF2-40B4-BE49-F238E27FC236}">
                <a16:creationId xmlns:a16="http://schemas.microsoft.com/office/drawing/2014/main" id="{6270CC94-E4DA-0A93-1BC8-8386DE5AFF57}"/>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7" name="Picture 6">
            <a:extLst>
              <a:ext uri="{FF2B5EF4-FFF2-40B4-BE49-F238E27FC236}">
                <a16:creationId xmlns:a16="http://schemas.microsoft.com/office/drawing/2014/main" id="{D6B48299-17DA-D7EB-C8C0-94C71C41A211}"/>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8" name="Picture 7">
            <a:extLst>
              <a:ext uri="{FF2B5EF4-FFF2-40B4-BE49-F238E27FC236}">
                <a16:creationId xmlns:a16="http://schemas.microsoft.com/office/drawing/2014/main" id="{793FEC60-5880-C89B-EE6A-1719B6B2858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9" name="TextBox 8">
            <a:extLst>
              <a:ext uri="{FF2B5EF4-FFF2-40B4-BE49-F238E27FC236}">
                <a16:creationId xmlns:a16="http://schemas.microsoft.com/office/drawing/2014/main" id="{A43AADA4-02E8-2E2B-6F25-29F9691E0D7B}"/>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10" name="Picture 9">
            <a:extLst>
              <a:ext uri="{FF2B5EF4-FFF2-40B4-BE49-F238E27FC236}">
                <a16:creationId xmlns:a16="http://schemas.microsoft.com/office/drawing/2014/main" id="{F7344C4F-D97D-ACC5-C783-B430B11E178D}"/>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12" name="Picture 11">
            <a:extLst>
              <a:ext uri="{FF2B5EF4-FFF2-40B4-BE49-F238E27FC236}">
                <a16:creationId xmlns:a16="http://schemas.microsoft.com/office/drawing/2014/main" id="{4C3D6B72-4B87-D82D-35CE-B1C053970B66}"/>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14" name="Picture 13">
            <a:extLst>
              <a:ext uri="{FF2B5EF4-FFF2-40B4-BE49-F238E27FC236}">
                <a16:creationId xmlns:a16="http://schemas.microsoft.com/office/drawing/2014/main" id="{F7D53B46-D159-1906-7E65-2ECE670510D8}"/>
              </a:ext>
            </a:extLst>
          </p:cNvPr>
          <p:cNvPicPr>
            <a:picLocks noChangeAspect="1"/>
          </p:cNvPicPr>
          <p:nvPr/>
        </p:nvPicPr>
        <p:blipFill>
          <a:blip r:embed="rId8"/>
          <a:stretch>
            <a:fillRect/>
          </a:stretch>
        </p:blipFill>
        <p:spPr>
          <a:xfrm>
            <a:off x="8090491" y="4917744"/>
            <a:ext cx="4101509" cy="1156835"/>
          </a:xfrm>
          <a:prstGeom prst="rect">
            <a:avLst/>
          </a:prstGeom>
        </p:spPr>
      </p:pic>
    </p:spTree>
    <p:extLst>
      <p:ext uri="{BB962C8B-B14F-4D97-AF65-F5344CB8AC3E}">
        <p14:creationId xmlns:p14="http://schemas.microsoft.com/office/powerpoint/2010/main" val="3447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4" name="Picture 3">
            <a:extLst>
              <a:ext uri="{FF2B5EF4-FFF2-40B4-BE49-F238E27FC236}">
                <a16:creationId xmlns:a16="http://schemas.microsoft.com/office/drawing/2014/main" id="{233F7AFE-DC46-2CA3-A31E-BC53C6BFD31A}"/>
              </a:ext>
            </a:extLst>
          </p:cNvPr>
          <p:cNvPicPr>
            <a:picLocks noChangeAspect="1"/>
          </p:cNvPicPr>
          <p:nvPr/>
        </p:nvPicPr>
        <p:blipFill>
          <a:blip r:embed="rId5"/>
          <a:stretch>
            <a:fillRect/>
          </a:stretch>
        </p:blipFill>
        <p:spPr>
          <a:xfrm>
            <a:off x="9074678" y="147367"/>
            <a:ext cx="1157039" cy="1131038"/>
          </a:xfrm>
          <a:prstGeom prst="rect">
            <a:avLst/>
          </a:prstGeom>
        </p:spPr>
      </p:pic>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25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479" y="219598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4214" y="2595133"/>
            <a:ext cx="2413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32738E6-D9D3-20E6-7E37-69B6B276F6B2}"/>
              </a:ext>
            </a:extLst>
          </p:cNvPr>
          <p:cNvPicPr>
            <a:picLocks noChangeAspect="1"/>
          </p:cNvPicPr>
          <p:nvPr/>
        </p:nvPicPr>
        <p:blipFill>
          <a:blip r:embed="rId18"/>
          <a:stretch>
            <a:fillRect/>
          </a:stretch>
        </p:blipFill>
        <p:spPr>
          <a:xfrm>
            <a:off x="2170040" y="711713"/>
            <a:ext cx="520504" cy="326699"/>
          </a:xfrm>
          <a:prstGeom prst="rect">
            <a:avLst/>
          </a:prstGeom>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082"/>
                                        </p:tgtEl>
                                        <p:attrNameLst>
                                          <p:attrName>style.visibility</p:attrName>
                                        </p:attrNameLst>
                                      </p:cBhvr>
                                      <p:to>
                                        <p:strVal val="visible"/>
                                      </p:to>
                                    </p:set>
                                    <p:animEffect transition="in" filter="blinds(horizontal)">
                                      <p:cBhvr>
                                        <p:cTn id="13" dur="500"/>
                                        <p:tgtEl>
                                          <p:spTgt spid="308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blinds(horizontal)">
                                      <p:cBhvr>
                                        <p:cTn id="18" dur="500"/>
                                        <p:tgtEl>
                                          <p:spTgt spid="308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animEffect transition="in" filter="blinds(horizontal)">
                                      <p:cBhvr>
                                        <p:cTn id="23" dur="500"/>
                                        <p:tgtEl>
                                          <p:spTgt spid="308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088"/>
                                        </p:tgtEl>
                                        <p:attrNameLst>
                                          <p:attrName>style.visibility</p:attrName>
                                        </p:attrNameLst>
                                      </p:cBhvr>
                                      <p:to>
                                        <p:strVal val="visible"/>
                                      </p:to>
                                    </p:set>
                                    <p:animEffect transition="in" filter="blinds(horizontal)">
                                      <p:cBhvr>
                                        <p:cTn id="28" dur="500"/>
                                        <p:tgtEl>
                                          <p:spTgt spid="308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090"/>
                                        </p:tgtEl>
                                        <p:attrNameLst>
                                          <p:attrName>style.visibility</p:attrName>
                                        </p:attrNameLst>
                                      </p:cBhvr>
                                      <p:to>
                                        <p:strVal val="visible"/>
                                      </p:to>
                                    </p:set>
                                    <p:animEffect transition="in" filter="blinds(horizontal)">
                                      <p:cBhvr>
                                        <p:cTn id="33" dur="500"/>
                                        <p:tgtEl>
                                          <p:spTgt spid="309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092"/>
                                        </p:tgtEl>
                                        <p:attrNameLst>
                                          <p:attrName>style.visibility</p:attrName>
                                        </p:attrNameLst>
                                      </p:cBhvr>
                                      <p:to>
                                        <p:strVal val="visible"/>
                                      </p:to>
                                    </p:set>
                                    <p:animEffect transition="in" filter="blinds(horizontal)">
                                      <p:cBhvr>
                                        <p:cTn id="38" dur="500"/>
                                        <p:tgtEl>
                                          <p:spTgt spid="309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blinds(horizontal)">
                                      <p:cBhvr>
                                        <p:cTn id="43" dur="500"/>
                                        <p:tgtEl>
                                          <p:spTgt spid="309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096"/>
                                        </p:tgtEl>
                                        <p:attrNameLst>
                                          <p:attrName>style.visibility</p:attrName>
                                        </p:attrNameLst>
                                      </p:cBhvr>
                                      <p:to>
                                        <p:strVal val="visible"/>
                                      </p:to>
                                    </p:set>
                                    <p:animEffect transition="in" filter="blinds(horizontal)">
                                      <p:cBhvr>
                                        <p:cTn id="48" dur="500"/>
                                        <p:tgtEl>
                                          <p:spTgt spid="309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100"/>
                                        </p:tgtEl>
                                        <p:attrNameLst>
                                          <p:attrName>style.visibility</p:attrName>
                                        </p:attrNameLst>
                                      </p:cBhvr>
                                      <p:to>
                                        <p:strVal val="visible"/>
                                      </p:to>
                                    </p:set>
                                    <p:animEffect transition="in" filter="blinds(horizontal)">
                                      <p:cBhvr>
                                        <p:cTn id="53" dur="500"/>
                                        <p:tgtEl>
                                          <p:spTgt spid="310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102"/>
                                        </p:tgtEl>
                                        <p:attrNameLst>
                                          <p:attrName>style.visibility</p:attrName>
                                        </p:attrNameLst>
                                      </p:cBhvr>
                                      <p:to>
                                        <p:strVal val="visible"/>
                                      </p:to>
                                    </p:set>
                                    <p:animEffect transition="in" filter="blinds(horizontal)">
                                      <p:cBhvr>
                                        <p:cTn id="58" dur="500"/>
                                        <p:tgtEl>
                                          <p:spTgt spid="310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104"/>
                                        </p:tgtEl>
                                        <p:attrNameLst>
                                          <p:attrName>style.visibility</p:attrName>
                                        </p:attrNameLst>
                                      </p:cBhvr>
                                      <p:to>
                                        <p:strVal val="visible"/>
                                      </p:to>
                                    </p:set>
                                    <p:animEffect transition="in" filter="blinds(horizontal)">
                                      <p:cBhvr>
                                        <p:cTn id="63"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12665</TotalTime>
  <Words>1190</Words>
  <Application>Microsoft Macintosh PowerPoint</Application>
  <PresentationFormat>Widescreen</PresentationFormat>
  <Paragraphs>197</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Khula</vt:lpstr>
      <vt:lpstr>Lora</vt:lpstr>
      <vt:lpstr>Poppins Medium</vt:lpstr>
      <vt:lpstr>Poppins SemiBold</vt:lpstr>
      <vt:lpstr>Khula SemiBold</vt:lpstr>
      <vt:lpstr>Comic Sans MS</vt:lpstr>
      <vt:lpstr>Wingdings</vt:lpstr>
      <vt:lpstr>Calibri</vt:lpstr>
      <vt:lpstr>Open Sans</vt:lpstr>
      <vt:lpstr>Poppins</vt:lpstr>
      <vt:lpstr>Century Gothic</vt:lpstr>
      <vt:lpstr>Office Theme</vt:lpstr>
      <vt:lpstr>Improving U – A Solution Delivery Journey</vt:lpstr>
      <vt:lpstr>Ground Rules</vt:lpstr>
      <vt:lpstr>PowerPoint Presentation</vt:lpstr>
      <vt:lpstr>Course Outline</vt:lpstr>
      <vt:lpstr>Building Software that Works is more than the Code</vt:lpstr>
      <vt:lpstr>PowerPoint Presentation</vt:lpstr>
      <vt:lpstr>Every Journey begins with a Story that Leads to a Solution</vt:lpstr>
      <vt:lpstr>Set the Stage</vt:lpstr>
      <vt:lpstr>“Tell the Story” - Domain Storytelling</vt:lpstr>
      <vt:lpstr>“Tell the Story” - Event Model Blueprinting</vt:lpstr>
      <vt:lpstr>“Elaborate the Story” - Other Methods</vt:lpstr>
      <vt:lpstr>The Solution – Design, Develop, Demo</vt:lpstr>
      <vt:lpstr>DDD Context Map</vt:lpstr>
      <vt:lpstr>Tactical Design – Decision Tree</vt:lpstr>
      <vt:lpstr>“Solutioning” – C4 Model (Context)</vt:lpstr>
      <vt:lpstr>“Solutioning” – C4 Model (Container)</vt:lpstr>
      <vt:lpstr>“Solutioning” – Streams Topology (Component)</vt:lpstr>
      <vt:lpstr>“Solutioning” – 4 + 1 Model </vt:lpstr>
      <vt:lpstr>Code &amp; Demo</vt:lpstr>
      <vt:lpstr>PowerPoint Presentation</vt:lpstr>
      <vt:lpstr>PowerPoint Presentation</vt:lpstr>
      <vt:lpstr>Closing Thoughts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190</cp:revision>
  <cp:lastPrinted>2024-07-17T20:12:55Z</cp:lastPrinted>
  <dcterms:created xsi:type="dcterms:W3CDTF">2022-06-17T16:05:43Z</dcterms:created>
  <dcterms:modified xsi:type="dcterms:W3CDTF">2024-07-18T18:02:02Z</dcterms:modified>
</cp:coreProperties>
</file>